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5" r:id="rId5"/>
    <p:sldMasterId id="2147483920" r:id="rId6"/>
  </p:sldMasterIdLst>
  <p:notesMasterIdLst>
    <p:notesMasterId r:id="rId32"/>
  </p:notesMasterIdLst>
  <p:handoutMasterIdLst>
    <p:handoutMasterId r:id="rId33"/>
  </p:handoutMasterIdLst>
  <p:sldIdLst>
    <p:sldId id="3743" r:id="rId7"/>
    <p:sldId id="3798" r:id="rId8"/>
    <p:sldId id="3797" r:id="rId9"/>
    <p:sldId id="3810" r:id="rId10"/>
    <p:sldId id="3794" r:id="rId11"/>
    <p:sldId id="3780" r:id="rId12"/>
    <p:sldId id="3795" r:id="rId13"/>
    <p:sldId id="3796" r:id="rId14"/>
    <p:sldId id="258" r:id="rId15"/>
    <p:sldId id="259" r:id="rId16"/>
    <p:sldId id="3799" r:id="rId17"/>
    <p:sldId id="3814" r:id="rId18"/>
    <p:sldId id="3815" r:id="rId19"/>
    <p:sldId id="260" r:id="rId20"/>
    <p:sldId id="261" r:id="rId21"/>
    <p:sldId id="3804" r:id="rId22"/>
    <p:sldId id="3805" r:id="rId23"/>
    <p:sldId id="3806" r:id="rId24"/>
    <p:sldId id="3812" r:id="rId25"/>
    <p:sldId id="3816" r:id="rId26"/>
    <p:sldId id="3811" r:id="rId27"/>
    <p:sldId id="3791" r:id="rId28"/>
    <p:sldId id="3807" r:id="rId29"/>
    <p:sldId id="3808" r:id="rId30"/>
    <p:sldId id="3813" r:id="rId31"/>
  </p:sldIdLst>
  <p:sldSz cx="12436475" cy="6994525"/>
  <p:notesSz cx="6858000" cy="131445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854CC7"/>
    <a:srgbClr val="EAEAEA"/>
    <a:srgbClr val="0078D7"/>
    <a:srgbClr val="2560E0"/>
    <a:srgbClr val="CB2E6D"/>
    <a:srgbClr val="D83B01"/>
    <a:srgbClr val="00B294"/>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0E1F0-FED9-420F-946C-E359427EC862}" v="5" dt="2019-11-19T10:32:31.872"/>
    <p1510:client id="{426C102B-A24D-4F57-A312-9BC39907EAE9}" v="276" dt="2019-11-19T03:56:02.216"/>
    <p1510:client id="{53C17EDA-AF94-4239-B0A8-225EA47CFC77}" v="323" dt="2019-11-19T19:29:08.092"/>
    <p1510:client id="{88F57C08-9662-47FF-94F2-91A95BB70692}" v="79" dt="2019-11-19T18:34:58.831"/>
    <p1510:client id="{9120220D-AAF7-4F77-B001-D858C8FB73C9}" v="469" dt="2019-11-19T00:58:59.865"/>
    <p1510:client id="{A2FA312B-DEB2-4F95-A265-449FC3FE403F}" v="22" dt="2019-11-19T11:16:00.623"/>
    <p1510:client id="{BCC413B7-A9E5-4584-8B71-64D3056E0256}" v="1" dt="2019-11-18T19:41:48.763"/>
    <p1510:client id="{E4EB40F3-B50F-40CA-8F33-CB8546A2DBE0}" v="339" dt="2019-11-19T11:14:03.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7" y="48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11/20/2019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11/20/2019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Event Grid on IoT Edge is now available in preview, allowing customers to adopt event-driven architectures on solutions created for disconnected environments or hybrid setups, bringing a powerful cloud application pattern to the edge. Using containers, the solution enables the pub-sub semantics available in Azure to work between modules within the same edge device and also between edge devices for disconnected environments, as well as sending events from the edge to the cloud for hybrid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1FEA-150E-400E-8D3F-002F1FA06FFE}"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46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C30FF-856E-46D6-864C-49C18746E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33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011528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247267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70523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417943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9746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That’s it, the last session of the year. I feel like its been a good one – Some new content topic </a:t>
            </a:r>
            <a:r>
              <a:rPr lang="en-US" sz="1200" err="1">
                <a:cs typeface="Calibri"/>
              </a:rPr>
              <a:t>saround</a:t>
            </a:r>
            <a:r>
              <a:rPr lang="en-US" sz="1200">
                <a:cs typeface="Calibri"/>
              </a:rPr>
              <a:t> IoT, integration, Express Route, Front Door sneak peeks, a LOT of governance talks and of course Kos from MSFT with his loose ask me anything no filter greatness last month!</a:t>
            </a:r>
            <a:endParaRPr lang="en-US">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4138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One of the biggest things for us this year has been seeing some new faces get involved in speaking, </a:t>
            </a:r>
            <a:r>
              <a:rPr lang="en-US" sz="1200" err="1">
                <a:cs typeface="Calibri"/>
              </a:rPr>
              <a:t>organising</a:t>
            </a:r>
            <a:r>
              <a:rPr lang="en-US" sz="1200">
                <a:cs typeface="Calibri"/>
              </a:rPr>
              <a:t>, setting up and just generally being apart of the community. </a:t>
            </a:r>
          </a:p>
          <a:p>
            <a:endParaRPr lang="en-US" sz="1200">
              <a:cs typeface="Calibri"/>
            </a:endParaRPr>
          </a:p>
          <a:p>
            <a:r>
              <a:rPr lang="en-US" sz="1200">
                <a:cs typeface="Calibri"/>
              </a:rPr>
              <a:t>For myself, Rory, Dan, Aben and the others we put these meetups on not just for us to present session or for our benefit </a:t>
            </a:r>
          </a:p>
          <a:p>
            <a:r>
              <a:rPr lang="en-US" sz="1200">
                <a:cs typeface="Calibri"/>
              </a:rPr>
              <a:t>But for you guys and seeing new faces in the audience, having good yarns over beer and pizza </a:t>
            </a:r>
            <a:endParaRPr lang="en-US">
              <a:cs typeface="Calibri"/>
            </a:endParaRPr>
          </a:p>
          <a:p>
            <a:r>
              <a:rPr lang="en-US" sz="1200">
                <a:cs typeface="Calibri"/>
              </a:rPr>
              <a:t>Getting fresh speakers stepping up to present is just really awesome! </a:t>
            </a:r>
          </a:p>
          <a:p>
            <a:endParaRPr lang="en-US" sz="1200">
              <a:cs typeface="Calibri"/>
            </a:endParaRPr>
          </a:p>
          <a:p>
            <a:r>
              <a:rPr lang="en-US" sz="1200">
                <a:cs typeface="Calibri"/>
              </a:rPr>
              <a:t>So 2020 that is something we really want to keep pushing on.</a:t>
            </a:r>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377333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The bootcamp this year was a tough one to organize, we had to source new venues, fresh sponsors, fill more sessions with speakers and find merch!</a:t>
            </a:r>
            <a:endParaRPr lang="en-US"/>
          </a:p>
          <a:p>
            <a:endParaRPr lang="en-US" sz="1200">
              <a:cs typeface="Calibri"/>
            </a:endParaRPr>
          </a:p>
          <a:p>
            <a:r>
              <a:rPr lang="en-US" sz="1200">
                <a:cs typeface="Calibri"/>
              </a:rPr>
              <a:t>Luckily we managed to do all that and learn a whole bunch about </a:t>
            </a:r>
            <a:r>
              <a:rPr lang="en-US" sz="1200" err="1">
                <a:cs typeface="Calibri"/>
              </a:rPr>
              <a:t>organising</a:t>
            </a:r>
            <a:r>
              <a:rPr lang="en-US" sz="1200">
                <a:cs typeface="Calibri"/>
              </a:rPr>
              <a:t> something of that scale along the way. Hopefully, we get to have the opportunity again next to run it here in AKL and hopefully some other similar events throughout the year as well with some help from Microsoft.</a:t>
            </a: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78034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94315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Is largely TBC – We will aim to run the first meetup back in January or Feb depending on peoples movements.</a:t>
            </a:r>
          </a:p>
          <a:p>
            <a:endParaRPr lang="en-US" sz="1200">
              <a:cs typeface="Calibri"/>
            </a:endParaRPr>
          </a:p>
          <a:p>
            <a:r>
              <a:rPr lang="en-US" sz="1200">
                <a:cs typeface="Calibri"/>
              </a:rPr>
              <a:t>But between now and then keep an eye open for some comms on meetup / Twitter for general news &amp; happenings. Potentially some polls may go out to get some input from you guys on topics to start the year off with.</a:t>
            </a:r>
          </a:p>
          <a:p>
            <a:endParaRPr lang="en-US" sz="1200">
              <a:cs typeface="Calibri"/>
            </a:endParaRPr>
          </a:p>
          <a:p>
            <a:r>
              <a:rPr lang="en-US" sz="1200">
                <a:cs typeface="Calibri"/>
              </a:rPr>
              <a:t>So other than that, have a great December, Christmas &amp; New Year. We will hopefully see you guys in 2020.</a:t>
            </a:r>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3821585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80576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87854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10550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6216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417606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6712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4227460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4E25-0F73-443B-B153-3A0EEA7E1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78F7C-38E9-4057-8FEE-277EFD879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95B5C-5759-4762-9B7A-E1EA5C14A754}"/>
              </a:ext>
            </a:extLst>
          </p:cNvPr>
          <p:cNvSpPr>
            <a:spLocks noGrp="1"/>
          </p:cNvSpPr>
          <p:nvPr>
            <p:ph type="dt" sz="half" idx="10"/>
          </p:nvPr>
        </p:nvSpPr>
        <p:spPr/>
        <p:txBody>
          <a:bodyPr/>
          <a:lstStyle/>
          <a:p>
            <a:fld id="{EA1EC970-1D98-440B-A3EB-03EDAAAA4565}" type="datetimeFigureOut">
              <a:rPr lang="en-US" smtClean="0"/>
              <a:t>11/20/2019</a:t>
            </a:fld>
            <a:endParaRPr lang="en-US"/>
          </a:p>
        </p:txBody>
      </p:sp>
      <p:sp>
        <p:nvSpPr>
          <p:cNvPr id="5" name="Footer Placeholder 4">
            <a:extLst>
              <a:ext uri="{FF2B5EF4-FFF2-40B4-BE49-F238E27FC236}">
                <a16:creationId xmlns:a16="http://schemas.microsoft.com/office/drawing/2014/main" id="{84268408-FAE7-45F5-AF5D-7304EB9D9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6A6C-9394-4FC3-B11C-9DBB96C7ABE0}"/>
              </a:ext>
            </a:extLst>
          </p:cNvPr>
          <p:cNvSpPr>
            <a:spLocks noGrp="1"/>
          </p:cNvSpPr>
          <p:nvPr>
            <p:ph type="sldNum" sz="quarter" idx="12"/>
          </p:nvPr>
        </p:nvSpPr>
        <p:spPr/>
        <p:txBody>
          <a:bodyPr/>
          <a:lstStyle/>
          <a:p>
            <a:fld id="{5D8FD583-50D3-45E8-8A06-320094C1A4CF}" type="slidenum">
              <a:rPr lang="en-US" smtClean="0"/>
              <a:t>‹#›</a:t>
            </a:fld>
            <a:endParaRPr lang="en-US"/>
          </a:p>
        </p:txBody>
      </p:sp>
    </p:spTree>
    <p:extLst>
      <p:ext uri="{BB962C8B-B14F-4D97-AF65-F5344CB8AC3E}">
        <p14:creationId xmlns:p14="http://schemas.microsoft.com/office/powerpoint/2010/main" val="1038654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p:nvPr>
        </p:nvSpPr>
        <p:spPr>
          <a:xfrm>
            <a:off x="457200" y="2142637"/>
            <a:ext cx="11228387" cy="1720381"/>
          </a:xfrm>
        </p:spPr>
        <p:txBody>
          <a:bodyPr/>
          <a:lstStyle>
            <a:lvl1pPr>
              <a:defRPr sz="5999">
                <a:solidFill>
                  <a:schemeClr val="bg1"/>
                </a:solidFill>
              </a:defRPr>
            </a:lvl1pPr>
          </a:lstStyle>
          <a:p>
            <a:endParaRPr lang="en-US" dirty="0"/>
          </a:p>
        </p:txBody>
      </p:sp>
      <p:sp>
        <p:nvSpPr>
          <p:cNvPr id="3" name="Subtitle 2"/>
          <p:cNvSpPr>
            <a:spLocks noGrp="1"/>
          </p:cNvSpPr>
          <p:nvPr>
            <p:ph type="subTitle" idx="1" hasCustomPrompt="1"/>
          </p:nvPr>
        </p:nvSpPr>
        <p:spPr>
          <a:xfrm>
            <a:off x="457201"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1" y="152568"/>
            <a:ext cx="2344501" cy="958390"/>
          </a:xfrm>
          <a:prstGeom prst="rect">
            <a:avLst/>
          </a:prstGeom>
        </p:spPr>
      </p:pic>
    </p:spTree>
    <p:extLst>
      <p:ext uri="{BB962C8B-B14F-4D97-AF65-F5344CB8AC3E}">
        <p14:creationId xmlns:p14="http://schemas.microsoft.com/office/powerpoint/2010/main" val="82439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57735343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6605934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8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a:effectLst>
            <a:outerShdw blurRad="50800" dist="50800" dir="5400000" algn="ctr" rotWithShape="0">
              <a:schemeClr val="tx1"/>
            </a:outerShdw>
          </a:effectLst>
        </p:spPr>
        <p:txBody>
          <a:bodyPr/>
          <a:lstStyle>
            <a:lvl1pPr>
              <a:defRPr sz="5999" b="1">
                <a:solidFill>
                  <a:schemeClr val="bg1"/>
                </a:solidFill>
                <a:effectLst>
                  <a:outerShdw blurRad="38100" dist="38100" dir="2700000" algn="tl">
                    <a:srgbClr val="000000">
                      <a:alpha val="43137"/>
                    </a:srgbClr>
                  </a:outerShdw>
                </a:effectLst>
                <a:latin typeface="+mn-lt"/>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46254673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2316080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564203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1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94363426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a:effectLst>
            <a:outerShdw blurRad="50800" dist="38100" dir="2700000" algn="tl" rotWithShape="0">
              <a:schemeClr val="bg1">
                <a:alpha val="40000"/>
              </a:schemeClr>
            </a:outerShdw>
          </a:effectLst>
        </p:spPr>
        <p:txBody>
          <a:bodyPr lIns="0" tIns="91440" rIns="146304" bIns="91440"/>
          <a:lstStyle>
            <a:lvl1pPr>
              <a:lnSpc>
                <a:spcPts val="4899"/>
              </a:lnSpc>
              <a:defRPr sz="4399" b="1" baseline="0">
                <a:solidFill>
                  <a:schemeClr val="tx1"/>
                </a:solidFill>
                <a:effectLst>
                  <a:outerShdw blurRad="38100" dist="38100" dir="2700000" algn="tl">
                    <a:srgbClr val="000000">
                      <a:alpha val="43137"/>
                    </a:srgbClr>
                  </a:outerShdw>
                </a:effectLst>
                <a:latin typeface="+mn-lt"/>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tx1"/>
                </a:solidFill>
                <a:latin typeface="+mn-lt"/>
              </a:defRPr>
            </a:lvl1pPr>
            <a:lvl2pPr marL="690430" indent="-233318">
              <a:spcBef>
                <a:spcPts val="1199"/>
              </a:spcBef>
              <a:buSzPct val="100000"/>
              <a:buFont typeface="Segoe UI" pitchFamily="34" charset="0"/>
              <a:buChar char="‐"/>
              <a:defRPr>
                <a:solidFill>
                  <a:schemeClr val="tx1"/>
                </a:solidFill>
              </a:defRPr>
            </a:lvl2pPr>
            <a:lvl3pPr marL="1147543" indent="-233318">
              <a:spcBef>
                <a:spcPts val="1199"/>
              </a:spcBef>
              <a:buFont typeface="Wingdings" pitchFamily="2" charset="2"/>
              <a:buChar char="§"/>
              <a:defRPr>
                <a:solidFill>
                  <a:schemeClr val="tx1"/>
                </a:solidFill>
              </a:defRPr>
            </a:lvl3pPr>
            <a:lvl4pPr marL="1599893" indent="-342834">
              <a:spcBef>
                <a:spcPts val="1199"/>
              </a:spcBef>
              <a:buFont typeface="+mj-lt"/>
              <a:buAutoNum type="arabicPeriod"/>
              <a:defRPr>
                <a:solidFill>
                  <a:schemeClr val="tx1"/>
                </a:solidFill>
              </a:defRPr>
            </a:lvl4pPr>
            <a:lvl5pPr marL="1945901" indent="-342834">
              <a:spcBef>
                <a:spcPts val="1199"/>
              </a:spcBef>
              <a:buFont typeface="+mj-lt"/>
              <a:buAutoNum type="alphaLcParenR"/>
              <a:defRPr>
                <a:solidFill>
                  <a:schemeClr val="tx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99658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6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1235661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a:t>Title</a:t>
            </a:r>
          </a:p>
        </p:txBody>
      </p:sp>
    </p:spTree>
    <p:extLst>
      <p:ext uri="{BB962C8B-B14F-4D97-AF65-F5344CB8AC3E}">
        <p14:creationId xmlns:p14="http://schemas.microsoft.com/office/powerpoint/2010/main" val="166999616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a:t>Title</a:t>
            </a:r>
          </a:p>
        </p:txBody>
      </p:sp>
    </p:spTree>
    <p:extLst>
      <p:ext uri="{BB962C8B-B14F-4D97-AF65-F5344CB8AC3E}">
        <p14:creationId xmlns:p14="http://schemas.microsoft.com/office/powerpoint/2010/main" val="216641377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2863" y="3168488"/>
            <a:ext cx="2344501" cy="958390"/>
          </a:xfrm>
          <a:prstGeom prst="rect">
            <a:avLst/>
          </a:prstGeom>
        </p:spPr>
      </p:pic>
    </p:spTree>
    <p:extLst>
      <p:ext uri="{BB962C8B-B14F-4D97-AF65-F5344CB8AC3E}">
        <p14:creationId xmlns:p14="http://schemas.microsoft.com/office/powerpoint/2010/main" val="232146233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defRPr/>
            </a:pPr>
            <a:endParaRPr lang="en-NZ" dirty="0">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dirty="0">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10232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defRPr/>
            </a:pPr>
            <a:endParaRPr lang="en-NZ" dirty="0">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20220143"/>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50816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oleObject" Target="../embeddings/oleObject1.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1.xml"/><Relationship Id="rId2" Type="http://schemas.openxmlformats.org/officeDocument/2006/relationships/slideLayout" Target="../slideLayouts/slideLayout26.xml"/><Relationship Id="rId16" Type="http://schemas.openxmlformats.org/officeDocument/2006/relationships/vmlDrawing" Target="../drawings/vmlDrawing1.v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image" Target="../media/image11.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7"/>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85" name="think-cell Slide" r:id="rId18" imgW="270" imgH="270" progId="TCLayout.ActiveDocument.1">
                  <p:embed/>
                </p:oleObj>
              </mc:Choice>
              <mc:Fallback>
                <p:oleObj name="think-cell Slide" r:id="rId18" imgW="270" imgH="270" progId="TCLayout.ActiveDocument.1">
                  <p:embed/>
                  <p:pic>
                    <p:nvPicPr>
                      <p:cNvPr id="6" name="Object 5" hidden="1"/>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7" y="295275"/>
            <a:ext cx="11271191" cy="917575"/>
          </a:xfrm>
          <a:prstGeom prst="rect">
            <a:avLst/>
          </a:prstGeom>
        </p:spPr>
        <p:txBody>
          <a:bodyPr vert="horz" wrap="square" lIns="0"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603504" y="1212851"/>
            <a:ext cx="11268948" cy="2092881"/>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74639"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endParaRPr lang="en-US"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Tree>
    <p:extLst>
      <p:ext uri="{BB962C8B-B14F-4D97-AF65-F5344CB8AC3E}">
        <p14:creationId xmlns:p14="http://schemas.microsoft.com/office/powerpoint/2010/main" val="23275405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fade/>
  </p:transition>
  <p:hf hdr="0" ftr="0" dt="0"/>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2"/>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43376500"/>
      </p:ext>
    </p:extLst>
  </p:cSld>
  <p:clrMap bg1="lt1" tx1="dk1" bg2="lt2" tx2="dk2" accent1="accent1" accent2="accent2" accent3="accent3" accent4="accent4" accent5="accent5" accent6="accent6" hlink="hlink" folHlink="folHlink"/>
  <p:sldLayoutIdLst>
    <p:sldLayoutId id="2147483921" r:id="rId1"/>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jeffholla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aka.ms/aaug"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www.meetup.com/Auckland-Azure-Lunchtime-Meetup/events/266376036/" TargetMode="External"/><Relationship Id="rId2" Type="http://schemas.openxmlformats.org/officeDocument/2006/relationships/hyperlink" Target="https://www.meetup.com/Hamilton-Microsoft-Azure-Meetup-Group"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8.xml"/><Relationship Id="rId16"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aka.ms/enableMF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docs.microsoft.com/en-us/azure/active-directory/governance/entitlement-management-overview" TargetMode="External"/><Relationship Id="rId5" Type="http://schemas.openxmlformats.org/officeDocument/2006/relationships/hyperlink" Target="https://techcommunity.microsoft.com/t5/Azure-Active-Directory-Identity/16-new-built-in-roles-including-Global-reader-now-available-in/ba-p/900749" TargetMode="External"/><Relationship Id="rId4" Type="http://schemas.openxmlformats.org/officeDocument/2006/relationships/hyperlink" Target="https://docs.microsoft.com/en-us/azure/active-directory/conditional-access/concept-conditional-access-report-onl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dirty="0">
                <a:solidFill>
                  <a:schemeClr val="bg1"/>
                </a:solidFill>
              </a:rPr>
              <a:t>20th November 2019</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7005-2BBE-400D-8D3A-BC4ABF829659}"/>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AB7483A3-A42D-4F04-8164-189255FD72CF}"/>
              </a:ext>
            </a:extLst>
          </p:cNvPr>
          <p:cNvSpPr>
            <a:spLocks noGrp="1"/>
          </p:cNvSpPr>
          <p:nvPr>
            <p:ph idx="1"/>
          </p:nvPr>
        </p:nvSpPr>
        <p:spPr>
          <a:xfrm>
            <a:off x="455850" y="1154744"/>
            <a:ext cx="11793546" cy="439465"/>
          </a:xfrm>
        </p:spPr>
        <p:txBody>
          <a:bodyPr/>
          <a:lstStyle/>
          <a:p>
            <a:r>
              <a:rPr lang="en-US"/>
              <a:t>Brazil Bot</a:t>
            </a:r>
          </a:p>
        </p:txBody>
      </p:sp>
    </p:spTree>
    <p:extLst>
      <p:ext uri="{BB962C8B-B14F-4D97-AF65-F5344CB8AC3E}">
        <p14:creationId xmlns:p14="http://schemas.microsoft.com/office/powerpoint/2010/main" val="103788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Aben: Top Ten Security Practices on Azure</a:t>
            </a:r>
            <a:endParaRPr lang="en-NZ" b="1">
              <a:ea typeface="+mj-lt"/>
              <a:cs typeface="+mj-lt"/>
            </a:endParaRP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31458898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t-BR" sz="2448" dirty="0"/>
              <a:t>Wagner Silveira</a:t>
            </a:r>
          </a:p>
        </p:txBody>
      </p:sp>
      <p:sp>
        <p:nvSpPr>
          <p:cNvPr id="4" name="Rectangle 3">
            <a:extLst>
              <a:ext uri="{FF2B5EF4-FFF2-40B4-BE49-F238E27FC236}">
                <a16:creationId xmlns:a16="http://schemas.microsoft.com/office/drawing/2014/main" id="{FA2C2D5A-5F16-4F73-82E7-F75CC4BA6216}"/>
              </a:ext>
            </a:extLst>
          </p:cNvPr>
          <p:cNvSpPr/>
          <p:nvPr/>
        </p:nvSpPr>
        <p:spPr bwMode="auto">
          <a:xfrm>
            <a:off x="1109193" y="2784294"/>
            <a:ext cx="3351965" cy="1770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NZ"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ctrTitle"/>
          </p:nvPr>
        </p:nvSpPr>
        <p:spPr>
          <a:xfrm>
            <a:off x="217137" y="2416159"/>
            <a:ext cx="6622835" cy="2506864"/>
          </a:xfrm>
          <a:noFill/>
        </p:spPr>
        <p:txBody>
          <a:bodyPr anchor="ctr"/>
          <a:lstStyle/>
          <a:p>
            <a:pPr>
              <a:lnSpc>
                <a:spcPct val="150000"/>
              </a:lnSpc>
            </a:pPr>
            <a:r>
              <a:rPr lang="pt-BR" sz="4488" b="1" dirty="0">
                <a:solidFill>
                  <a:srgbClr val="FFA60E"/>
                </a:solidFill>
                <a:effectLst>
                  <a:outerShdw blurRad="38100" dist="38100" dir="2700000" algn="tl">
                    <a:srgbClr val="000000">
                      <a:alpha val="43137"/>
                    </a:srgbClr>
                  </a:outerShdw>
                </a:effectLst>
                <a:latin typeface="+mn-lt"/>
              </a:rPr>
              <a:t>Wagner Silveira</a:t>
            </a:r>
            <a:br>
              <a:rPr lang="pt-BR" sz="4488" b="1" dirty="0">
                <a:solidFill>
                  <a:srgbClr val="FFA60E"/>
                </a:solidFill>
                <a:effectLst>
                  <a:outerShdw blurRad="38100" dist="38100" dir="2700000" algn="tl">
                    <a:srgbClr val="000000">
                      <a:alpha val="43137"/>
                    </a:srgbClr>
                  </a:outerShdw>
                </a:effectLst>
                <a:latin typeface="+mn-lt"/>
              </a:rPr>
            </a:br>
            <a:r>
              <a:rPr lang="pt-BR" sz="4488" b="1" dirty="0">
                <a:solidFill>
                  <a:srgbClr val="FFA60E"/>
                </a:solidFill>
                <a:effectLst>
                  <a:outerShdw blurRad="38100" dist="38100" dir="2700000" algn="tl">
                    <a:srgbClr val="000000">
                      <a:alpha val="43137"/>
                    </a:srgbClr>
                  </a:outerShdw>
                </a:effectLst>
                <a:latin typeface="+mn-lt"/>
              </a:rPr>
              <a:t>API Management</a:t>
            </a:r>
            <a:br>
              <a:rPr lang="pt-BR" sz="4488" b="1" dirty="0">
                <a:solidFill>
                  <a:srgbClr val="FFA60E"/>
                </a:solidFill>
                <a:effectLst>
                  <a:outerShdw blurRad="38100" dist="38100" dir="2700000" algn="tl">
                    <a:srgbClr val="000000">
                      <a:alpha val="43137"/>
                    </a:srgbClr>
                  </a:outerShdw>
                </a:effectLst>
                <a:latin typeface="+mn-lt"/>
              </a:rPr>
            </a:br>
            <a:r>
              <a:rPr lang="pt-BR" sz="4488" b="1" dirty="0">
                <a:solidFill>
                  <a:srgbClr val="FFA60E"/>
                </a:solidFill>
                <a:effectLst>
                  <a:outerShdw blurRad="38100" dist="38100" dir="2700000" algn="tl">
                    <a:srgbClr val="000000">
                      <a:alpha val="43137"/>
                    </a:srgbClr>
                  </a:outerShdw>
                </a:effectLst>
                <a:latin typeface="+mn-lt"/>
              </a:rPr>
              <a:t>Arc Enabled</a:t>
            </a:r>
            <a:endParaRPr lang="en-NZ" sz="3264" dirty="0">
              <a:solidFill>
                <a:srgbClr val="FFA60E"/>
              </a:solidFill>
            </a:endParaRPr>
          </a:p>
        </p:txBody>
      </p:sp>
    </p:spTree>
    <p:extLst>
      <p:ext uri="{BB962C8B-B14F-4D97-AF65-F5344CB8AC3E}">
        <p14:creationId xmlns:p14="http://schemas.microsoft.com/office/powerpoint/2010/main" val="6082668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dirty="0">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13</a:t>
            </a:fld>
            <a:endParaRPr lang="en-US" dirty="0">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dirty="0">
                <a:solidFill>
                  <a:schemeClr val="bg1"/>
                </a:solidFill>
              </a:rPr>
              <a:t>What it is?</a:t>
            </a:r>
          </a:p>
          <a:p>
            <a:pPr lvl="1"/>
            <a:r>
              <a:rPr lang="en-NZ" sz="2656" b="1" dirty="0">
                <a:solidFill>
                  <a:schemeClr val="bg1"/>
                </a:solidFill>
              </a:rPr>
              <a:t>Self Hosted API Gateway</a:t>
            </a:r>
          </a:p>
          <a:p>
            <a:pPr lvl="1"/>
            <a:r>
              <a:rPr lang="en-NZ" sz="2656" b="1" dirty="0">
                <a:solidFill>
                  <a:schemeClr val="bg1"/>
                </a:solidFill>
              </a:rPr>
              <a:t>Container Based</a:t>
            </a:r>
          </a:p>
          <a:p>
            <a:pPr lvl="1"/>
            <a:r>
              <a:rPr lang="en-NZ" sz="2656" b="1" dirty="0">
                <a:solidFill>
                  <a:schemeClr val="bg1"/>
                </a:solidFill>
              </a:rPr>
              <a:t>Supports Docker and Kubernetes Deployments</a:t>
            </a:r>
          </a:p>
          <a:p>
            <a:pPr lvl="1"/>
            <a:r>
              <a:rPr lang="en-NZ" sz="2656" b="1" dirty="0">
                <a:solidFill>
                  <a:schemeClr val="bg1"/>
                </a:solidFill>
              </a:rPr>
              <a:t>Control Plane in Azure (Arc)</a:t>
            </a:r>
          </a:p>
        </p:txBody>
      </p:sp>
    </p:spTree>
    <p:extLst>
      <p:ext uri="{BB962C8B-B14F-4D97-AF65-F5344CB8AC3E}">
        <p14:creationId xmlns:p14="http://schemas.microsoft.com/office/powerpoint/2010/main" val="30689482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dirty="0">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14</a:t>
            </a:fld>
            <a:endParaRPr lang="en-US" dirty="0">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dirty="0">
                <a:solidFill>
                  <a:schemeClr val="bg1"/>
                </a:solidFill>
              </a:rPr>
              <a:t>Features</a:t>
            </a:r>
          </a:p>
          <a:p>
            <a:pPr lvl="1"/>
            <a:r>
              <a:rPr lang="en-NZ" sz="2656" b="1" dirty="0">
                <a:solidFill>
                  <a:schemeClr val="bg1"/>
                </a:solidFill>
              </a:rPr>
              <a:t>Pick and choose the APIs to deploy</a:t>
            </a:r>
          </a:p>
          <a:p>
            <a:pPr lvl="1"/>
            <a:r>
              <a:rPr lang="en-NZ" sz="2656" b="1" dirty="0">
                <a:solidFill>
                  <a:schemeClr val="bg1"/>
                </a:solidFill>
              </a:rPr>
              <a:t>Custom Domains</a:t>
            </a:r>
          </a:p>
          <a:p>
            <a:pPr lvl="1"/>
            <a:r>
              <a:rPr lang="en-NZ" sz="2656" b="1" dirty="0">
                <a:solidFill>
                  <a:schemeClr val="bg1"/>
                </a:solidFill>
              </a:rPr>
              <a:t>Custom “Region”</a:t>
            </a:r>
          </a:p>
          <a:p>
            <a:pPr lvl="1"/>
            <a:r>
              <a:rPr lang="en-NZ" sz="2656" b="1" dirty="0">
                <a:solidFill>
                  <a:schemeClr val="bg1"/>
                </a:solidFill>
              </a:rPr>
              <a:t>Sync with control plane when connected</a:t>
            </a:r>
          </a:p>
          <a:p>
            <a:pPr lvl="1"/>
            <a:r>
              <a:rPr lang="en-NZ" sz="2656" b="1" dirty="0">
                <a:solidFill>
                  <a:schemeClr val="bg1"/>
                </a:solidFill>
              </a:rPr>
              <a:t>Works even without Connection to Azure</a:t>
            </a:r>
          </a:p>
        </p:txBody>
      </p:sp>
    </p:spTree>
    <p:extLst>
      <p:ext uri="{BB962C8B-B14F-4D97-AF65-F5344CB8AC3E}">
        <p14:creationId xmlns:p14="http://schemas.microsoft.com/office/powerpoint/2010/main" val="3926193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60D730-C67E-469B-9CF9-3B9758525A97}"/>
              </a:ext>
            </a:extLst>
          </p:cNvPr>
          <p:cNvSpPr>
            <a:spLocks noGrp="1"/>
          </p:cNvSpPr>
          <p:nvPr>
            <p:ph type="title"/>
          </p:nvPr>
        </p:nvSpPr>
        <p:spPr>
          <a:xfrm>
            <a:off x="435796" y="227014"/>
            <a:ext cx="10421546" cy="773112"/>
          </a:xfrm>
        </p:spPr>
        <p:txBody>
          <a:bodyPr/>
          <a:lstStyle/>
          <a:p>
            <a:pPr algn="r"/>
            <a:r>
              <a:rPr lang="en-NZ" sz="4488" b="1" dirty="0">
                <a:solidFill>
                  <a:schemeClr val="bg1"/>
                </a:solidFill>
                <a:effectLst>
                  <a:outerShdw blurRad="38100" dist="38100" dir="2700000" algn="tl">
                    <a:srgbClr val="000000">
                      <a:alpha val="43137"/>
                    </a:srgbClr>
                  </a:outerShdw>
                </a:effectLst>
                <a:latin typeface="+mn-lt"/>
              </a:rPr>
              <a:t>Hands on time!</a:t>
            </a:r>
          </a:p>
        </p:txBody>
      </p:sp>
    </p:spTree>
    <p:extLst>
      <p:ext uri="{BB962C8B-B14F-4D97-AF65-F5344CB8AC3E}">
        <p14:creationId xmlns:p14="http://schemas.microsoft.com/office/powerpoint/2010/main" val="2844412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Sudhir: Mapping Dataflow in ADF</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25758236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err="1">
                <a:ea typeface="+mj-lt"/>
                <a:cs typeface="+mj-lt"/>
              </a:rPr>
              <a:t>Jaliya</a:t>
            </a:r>
            <a:r>
              <a:rPr lang="en-US" b="1">
                <a:ea typeface="+mj-lt"/>
                <a:cs typeface="+mj-lt"/>
              </a:rPr>
              <a:t>: Visual Studio Online</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19455468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1411474" y="1230945"/>
            <a:ext cx="4600566" cy="4456605"/>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Azure Functions Premium GA</a:t>
            </a:r>
            <a:endParaRPr lang="en-US" sz="2400" b="1">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No cold start - pre-warmed instances</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VNET integration</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More powerful, customizable instances</a:t>
            </a:r>
            <a:endParaRPr lang="en-US" sz="2000">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a:p>
            <a:pPr>
              <a:lnSpc>
                <a:spcPct val="90000"/>
              </a:lnSpc>
              <a:spcAft>
                <a:spcPts val="600"/>
              </a:spcAft>
            </a:pPr>
            <a:r>
              <a:rPr lang="en-US" sz="2400" b="1">
                <a:gradFill>
                  <a:gsLst>
                    <a:gs pos="2917">
                      <a:schemeClr val="tx1"/>
                    </a:gs>
                    <a:gs pos="30000">
                      <a:schemeClr val="tx1"/>
                    </a:gs>
                  </a:gsLst>
                  <a:lin ang="5400000" scaled="0"/>
                </a:gradFill>
              </a:rPr>
              <a:t>Python 3.7 Support</a:t>
            </a:r>
            <a:endParaRPr lang="en-US" sz="2400" b="1">
              <a:gradFill>
                <a:gsLst>
                  <a:gs pos="2917">
                    <a:schemeClr val="tx1"/>
                  </a:gs>
                  <a:gs pos="30000">
                    <a:schemeClr val="tx1"/>
                  </a:gs>
                </a:gsLst>
                <a:lin ang="5400000" scaled="0"/>
              </a:gradFill>
              <a:cs typeface="Segoe UI"/>
            </a:endParaRPr>
          </a:p>
          <a:p>
            <a:pPr>
              <a:lnSpc>
                <a:spcPct val="90000"/>
              </a:lnSpc>
              <a:spcAft>
                <a:spcPts val="600"/>
              </a:spcAft>
            </a:pPr>
            <a:endParaRPr lang="en-US" sz="2000" b="1">
              <a:gradFill>
                <a:gsLst>
                  <a:gs pos="2917">
                    <a:schemeClr val="tx1"/>
                  </a:gs>
                  <a:gs pos="30000">
                    <a:schemeClr val="tx1"/>
                  </a:gs>
                </a:gsLst>
                <a:lin ang="5400000" scaled="0"/>
              </a:gradFill>
              <a:cs typeface="Segoe UI"/>
            </a:endParaRPr>
          </a:p>
          <a:p>
            <a:pPr>
              <a:lnSpc>
                <a:spcPct val="90000"/>
              </a:lnSpc>
              <a:spcAft>
                <a:spcPts val="600"/>
              </a:spcAft>
            </a:pPr>
            <a:r>
              <a:rPr lang="en-NZ" sz="2400" b="1">
                <a:gradFill>
                  <a:gsLst>
                    <a:gs pos="2917">
                      <a:schemeClr val="tx1"/>
                    </a:gs>
                    <a:gs pos="30000">
                      <a:schemeClr val="tx1"/>
                    </a:gs>
                  </a:gsLst>
                  <a:lin ang="5400000" scaled="0"/>
                </a:gradFill>
              </a:rPr>
              <a:t>.NET Core 3 support (Preview)</a:t>
            </a:r>
            <a:endParaRPr lang="en-US" sz="2400" b="1">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p:txBody>
      </p:sp>
      <p:pic>
        <p:nvPicPr>
          <p:cNvPr id="4" name="Graphic 3">
            <a:extLst>
              <a:ext uri="{FF2B5EF4-FFF2-40B4-BE49-F238E27FC236}">
                <a16:creationId xmlns:a16="http://schemas.microsoft.com/office/drawing/2014/main" id="{170DC7CD-9252-481C-A104-126C4D00F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09" y="1279666"/>
            <a:ext cx="609600" cy="609600"/>
          </a:xfrm>
          <a:prstGeom prst="rect">
            <a:avLst/>
          </a:prstGeom>
        </p:spPr>
      </p:pic>
      <p:pic>
        <p:nvPicPr>
          <p:cNvPr id="9" name="Graphic 8">
            <a:extLst>
              <a:ext uri="{FF2B5EF4-FFF2-40B4-BE49-F238E27FC236}">
                <a16:creationId xmlns:a16="http://schemas.microsoft.com/office/drawing/2014/main" id="{879C5049-C1EA-4F3F-8C69-57EABFFF0E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865" y="3622004"/>
            <a:ext cx="609600" cy="609600"/>
          </a:xfrm>
          <a:prstGeom prst="rect">
            <a:avLst/>
          </a:prstGeom>
        </p:spPr>
      </p:pic>
      <p:pic>
        <p:nvPicPr>
          <p:cNvPr id="1026" name="Picture 2" descr="See the source image">
            <a:extLst>
              <a:ext uri="{FF2B5EF4-FFF2-40B4-BE49-F238E27FC236}">
                <a16:creationId xmlns:a16="http://schemas.microsoft.com/office/drawing/2014/main" id="{F3A096FC-9A8F-4434-AF3C-1CF8543117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865" y="455594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92AF84-0788-4378-BF8C-969CD1554EB5}"/>
              </a:ext>
            </a:extLst>
          </p:cNvPr>
          <p:cNvSpPr txBox="1"/>
          <p:nvPr/>
        </p:nvSpPr>
        <p:spPr>
          <a:xfrm>
            <a:off x="6801486" y="1170048"/>
            <a:ext cx="4917420" cy="4191917"/>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PowerShell Core in Azure Functions GA</a:t>
            </a:r>
            <a:endParaRPr lang="en-US" sz="2400" b="1">
              <a:gradFill>
                <a:gsLst>
                  <a:gs pos="2917">
                    <a:schemeClr val="tx1"/>
                  </a:gs>
                  <a:gs pos="30000">
                    <a:schemeClr val="tx1"/>
                  </a:gs>
                </a:gsLst>
                <a:lin ang="5400000" scaled="0"/>
              </a:gradFill>
              <a:cs typeface="Segoe UI"/>
            </a:endParaRP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Use existing PowerShell scripts/techniques/skills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Timer, HTTP &amp; many more Azure Triggers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Can use PowerShell Gallery Modules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Very cheap (even free)</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Integrate to ITIL, Power platform (MS Teams)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Supports authentication via Azure AD</a:t>
            </a:r>
          </a:p>
        </p:txBody>
      </p:sp>
      <p:pic>
        <p:nvPicPr>
          <p:cNvPr id="10" name="Graphic 1">
            <a:extLst>
              <a:ext uri="{FF2B5EF4-FFF2-40B4-BE49-F238E27FC236}">
                <a16:creationId xmlns:a16="http://schemas.microsoft.com/office/drawing/2014/main" id="{E00E6AB0-7AEE-41D9-867E-D102D5CC3E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9454" y="1280722"/>
            <a:ext cx="609600" cy="609600"/>
          </a:xfrm>
          <a:prstGeom prst="rect">
            <a:avLst/>
          </a:prstGeom>
        </p:spPr>
      </p:pic>
    </p:spTree>
    <p:extLst>
      <p:ext uri="{BB962C8B-B14F-4D97-AF65-F5344CB8AC3E}">
        <p14:creationId xmlns:p14="http://schemas.microsoft.com/office/powerpoint/2010/main" val="2761262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1" y="1267485"/>
            <a:ext cx="10584659" cy="3083921"/>
          </a:xfrm>
          <a:prstGeom prst="rect">
            <a:avLst/>
          </a:prstGeom>
          <a:noFill/>
        </p:spPr>
        <p:txBody>
          <a:bodyPr wrap="square" lIns="182880" tIns="146304" rIns="182880" bIns="146304" rtlCol="0" anchor="t">
            <a:spAutoFit/>
          </a:bodyPr>
          <a:lstStyle/>
          <a:p>
            <a:pPr algn="ctr">
              <a:lnSpc>
                <a:spcPct val="90000"/>
              </a:lnSpc>
              <a:spcAft>
                <a:spcPts val="600"/>
              </a:spcAft>
            </a:pPr>
            <a:endParaRPr lang="en-US" sz="2400" b="1">
              <a:gradFill>
                <a:gsLst>
                  <a:gs pos="2917">
                    <a:schemeClr val="tx1"/>
                  </a:gs>
                  <a:gs pos="30000">
                    <a:schemeClr val="tx1"/>
                  </a:gs>
                </a:gsLst>
                <a:lin ang="5400000" scaled="0"/>
              </a:gradFill>
            </a:endParaRPr>
          </a:p>
          <a:p>
            <a:pPr algn="ctr">
              <a:lnSpc>
                <a:spcPct val="90000"/>
              </a:lnSpc>
              <a:spcAft>
                <a:spcPts val="600"/>
              </a:spcAft>
            </a:pPr>
            <a:endParaRPr lang="en-US" sz="2400" b="1">
              <a:gradFill>
                <a:gsLst>
                  <a:gs pos="2917">
                    <a:schemeClr val="tx1"/>
                  </a:gs>
                  <a:gs pos="30000">
                    <a:schemeClr val="tx1"/>
                  </a:gs>
                </a:gsLst>
                <a:lin ang="5400000" scaled="0"/>
              </a:gradFill>
            </a:endParaRPr>
          </a:p>
          <a:p>
            <a:pPr algn="ctr">
              <a:lnSpc>
                <a:spcPct val="90000"/>
              </a:lnSpc>
              <a:spcAft>
                <a:spcPts val="600"/>
              </a:spcAft>
            </a:pPr>
            <a:r>
              <a:rPr lang="en-US" sz="2400" b="1">
                <a:gradFill>
                  <a:gsLst>
                    <a:gs pos="2917">
                      <a:schemeClr val="tx1"/>
                    </a:gs>
                    <a:gs pos="30000">
                      <a:schemeClr val="tx1"/>
                    </a:gs>
                  </a:gsLst>
                  <a:lin ang="5400000" scaled="0"/>
                </a:gradFill>
              </a:rPr>
              <a:t>Demo</a:t>
            </a:r>
          </a:p>
          <a:p>
            <a:pPr algn="ctr">
              <a:lnSpc>
                <a:spcPct val="90000"/>
              </a:lnSpc>
              <a:spcAft>
                <a:spcPts val="600"/>
              </a:spcAft>
            </a:pPr>
            <a:r>
              <a:rPr lang="en-US" sz="2400" b="1">
                <a:gradFill>
                  <a:gsLst>
                    <a:gs pos="2917">
                      <a:schemeClr val="tx1"/>
                    </a:gs>
                    <a:gs pos="30000">
                      <a:schemeClr val="tx1"/>
                    </a:gs>
                  </a:gsLst>
                  <a:lin ang="5400000" scaled="0"/>
                </a:gradFill>
              </a:rPr>
              <a:t>PowerShell Core in Functions</a:t>
            </a:r>
          </a:p>
          <a:p>
            <a:pPr algn="ctr">
              <a:lnSpc>
                <a:spcPct val="90000"/>
              </a:lnSpc>
              <a:spcAft>
                <a:spcPts val="600"/>
              </a:spcAft>
            </a:pPr>
            <a:r>
              <a:rPr lang="en-US" sz="2400">
                <a:gradFill>
                  <a:gsLst>
                    <a:gs pos="2917">
                      <a:schemeClr val="tx1"/>
                    </a:gs>
                    <a:gs pos="30000">
                      <a:schemeClr val="tx1"/>
                    </a:gs>
                  </a:gsLst>
                  <a:lin ang="5400000" scaled="0"/>
                </a:gradFill>
              </a:rPr>
              <a:t>Cleaning up Temporary Resource Groups on a Schedule</a:t>
            </a:r>
          </a:p>
          <a:p>
            <a:pPr algn="ctr">
              <a:lnSpc>
                <a:spcPct val="90000"/>
              </a:lnSpc>
              <a:spcAft>
                <a:spcPts val="600"/>
              </a:spcAft>
            </a:pPr>
            <a:endParaRPr lang="en-US" sz="2400">
              <a:gradFill>
                <a:gsLst>
                  <a:gs pos="2917">
                    <a:schemeClr val="tx1"/>
                  </a:gs>
                  <a:gs pos="30000">
                    <a:schemeClr val="tx1"/>
                  </a:gs>
                </a:gsLst>
                <a:lin ang="5400000" scaled="0"/>
              </a:gradFill>
            </a:endParaRPr>
          </a:p>
          <a:p>
            <a:pPr algn="ctr">
              <a:lnSpc>
                <a:spcPct val="90000"/>
              </a:lnSpc>
              <a:spcAft>
                <a:spcPts val="600"/>
              </a:spcAft>
            </a:pPr>
            <a:r>
              <a:rPr lang="en-US" sz="2400">
                <a:gradFill>
                  <a:gsLst>
                    <a:gs pos="2917">
                      <a:schemeClr val="tx1"/>
                    </a:gs>
                    <a:gs pos="30000">
                      <a:schemeClr val="tx1"/>
                    </a:gs>
                  </a:gsLst>
                  <a:lin ang="5400000" scaled="0"/>
                </a:gradFill>
              </a:rPr>
              <a:t>Idea shamelessly stolen from </a:t>
            </a:r>
            <a:r>
              <a:rPr lang="en-US" sz="2400">
                <a:gradFill>
                  <a:gsLst>
                    <a:gs pos="2917">
                      <a:schemeClr val="tx1"/>
                    </a:gs>
                    <a:gs pos="30000">
                      <a:schemeClr val="tx1"/>
                    </a:gs>
                  </a:gsLst>
                  <a:lin ang="5400000" scaled="0"/>
                </a:gradFill>
                <a:hlinkClick r:id="rId3"/>
              </a:rPr>
              <a:t>@</a:t>
            </a:r>
            <a:r>
              <a:rPr lang="en-US" sz="2400" err="1">
                <a:gradFill>
                  <a:gsLst>
                    <a:gs pos="2917">
                      <a:schemeClr val="tx1"/>
                    </a:gs>
                    <a:gs pos="30000">
                      <a:schemeClr val="tx1"/>
                    </a:gs>
                  </a:gsLst>
                  <a:lin ang="5400000" scaled="0"/>
                </a:gradFill>
                <a:hlinkClick r:id="rId3"/>
              </a:rPr>
              <a:t>JeffHollan</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614543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Rory – AAD &amp; B2C</a:t>
            </a:r>
            <a:endParaRPr lang="en-NZ">
              <a:ea typeface="+mj-lt"/>
              <a:cs typeface="+mj-lt"/>
            </a:endParaRPr>
          </a:p>
          <a:p>
            <a:endParaRPr lang="en-NZ" b="1"/>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endParaRPr lang="en-US" sz="2400">
              <a:cs typeface="Segoe UI"/>
            </a:endParaRPr>
          </a:p>
        </p:txBody>
      </p:sp>
      <p:pic>
        <p:nvPicPr>
          <p:cNvPr id="22" name="Picture 22" descr="A screenshot of a cell phone&#10;&#10;Description generated with very high confidence">
            <a:extLst>
              <a:ext uri="{FF2B5EF4-FFF2-40B4-BE49-F238E27FC236}">
                <a16:creationId xmlns:a16="http://schemas.microsoft.com/office/drawing/2014/main" id="{1CBF8284-602A-46F7-977D-D7AC9C036253}"/>
              </a:ext>
            </a:extLst>
          </p:cNvPr>
          <p:cNvPicPr>
            <a:picLocks noChangeAspect="1"/>
          </p:cNvPicPr>
          <p:nvPr/>
        </p:nvPicPr>
        <p:blipFill>
          <a:blip r:embed="rId3"/>
          <a:stretch>
            <a:fillRect/>
          </a:stretch>
        </p:blipFill>
        <p:spPr>
          <a:xfrm>
            <a:off x="3259290" y="1001803"/>
            <a:ext cx="5910648" cy="5922363"/>
          </a:xfrm>
          <a:prstGeom prst="rect">
            <a:avLst/>
          </a:prstGeom>
        </p:spPr>
      </p:pic>
    </p:spTree>
    <p:extLst>
      <p:ext uri="{BB962C8B-B14F-4D97-AF65-F5344CB8AC3E}">
        <p14:creationId xmlns:p14="http://schemas.microsoft.com/office/powerpoint/2010/main" val="2794634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dirty="0">
                <a:solidFill>
                  <a:schemeClr val="bg1"/>
                </a:solidFill>
              </a:rPr>
              <a:t>20th November 2019</a:t>
            </a:r>
          </a:p>
          <a:p>
            <a:endParaRPr lang="en-US" sz="2400" dirty="0">
              <a:solidFill>
                <a:schemeClr val="bg1"/>
              </a:solidFill>
            </a:endParaRPr>
          </a:p>
          <a:p>
            <a:endParaRPr lang="en-US" sz="2400" dirty="0">
              <a:solidFill>
                <a:schemeClr val="bg1"/>
              </a:solidFill>
            </a:endParaRPr>
          </a:p>
        </p:txBody>
      </p:sp>
      <p:pic>
        <p:nvPicPr>
          <p:cNvPr id="11" name="Picture 10" descr="A picture containing black, clock&#10;&#10;Description automatically generated">
            <a:extLst>
              <a:ext uri="{FF2B5EF4-FFF2-40B4-BE49-F238E27FC236}">
                <a16:creationId xmlns:a16="http://schemas.microsoft.com/office/drawing/2014/main" id="{5B74DF33-4811-424E-B56C-CF36477D0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399" y="1273030"/>
            <a:ext cx="4049407" cy="4049407"/>
          </a:xfrm>
          <a:prstGeom prst="rect">
            <a:avLst/>
          </a:prstGeom>
        </p:spPr>
      </p:pic>
      <p:sp>
        <p:nvSpPr>
          <p:cNvPr id="12" name="Rectangle 11">
            <a:extLst>
              <a:ext uri="{FF2B5EF4-FFF2-40B4-BE49-F238E27FC236}">
                <a16:creationId xmlns:a16="http://schemas.microsoft.com/office/drawing/2014/main" id="{3AA19E5A-EE14-4ABE-8EB9-4CA714D53C02}"/>
              </a:ext>
            </a:extLst>
          </p:cNvPr>
          <p:cNvSpPr/>
          <p:nvPr/>
        </p:nvSpPr>
        <p:spPr>
          <a:xfrm>
            <a:off x="7867399" y="5222380"/>
            <a:ext cx="4049407" cy="584775"/>
          </a:xfrm>
          <a:prstGeom prst="rect">
            <a:avLst/>
          </a:prstGeom>
          <a:solidFill>
            <a:schemeClr val="bg1"/>
          </a:solidFill>
        </p:spPr>
        <p:txBody>
          <a:bodyPr wrap="square">
            <a:spAutoFit/>
          </a:bodyPr>
          <a:lstStyle/>
          <a:p>
            <a:pPr algn="ctr"/>
            <a:r>
              <a:rPr lang="en-NZ" sz="3200" dirty="0">
                <a:solidFill>
                  <a:schemeClr val="tx2"/>
                </a:solidFill>
                <a:hlinkClick r:id="rId5">
                  <a:extLst>
                    <a:ext uri="{A12FA001-AC4F-418D-AE19-62706E023703}">
                      <ahyp:hlinkClr xmlns:ahyp="http://schemas.microsoft.com/office/drawing/2018/hyperlinkcolor" val="tx"/>
                    </a:ext>
                  </a:extLst>
                </a:hlinkClick>
              </a:rPr>
              <a:t>https://aka.ms/aaug</a:t>
            </a:r>
            <a:endParaRPr lang="en-NZ" sz="3200" dirty="0">
              <a:solidFill>
                <a:schemeClr val="tx2"/>
              </a:solidFill>
            </a:endParaRPr>
          </a:p>
        </p:txBody>
      </p:sp>
      <p:sp>
        <p:nvSpPr>
          <p:cNvPr id="13" name="Rectangle 12">
            <a:extLst>
              <a:ext uri="{FF2B5EF4-FFF2-40B4-BE49-F238E27FC236}">
                <a16:creationId xmlns:a16="http://schemas.microsoft.com/office/drawing/2014/main" id="{1878482A-200A-4777-B271-D69D1B235597}"/>
              </a:ext>
            </a:extLst>
          </p:cNvPr>
          <p:cNvSpPr/>
          <p:nvPr/>
        </p:nvSpPr>
        <p:spPr>
          <a:xfrm>
            <a:off x="7867399" y="688255"/>
            <a:ext cx="4049407" cy="584775"/>
          </a:xfrm>
          <a:prstGeom prst="rect">
            <a:avLst/>
          </a:prstGeom>
          <a:solidFill>
            <a:schemeClr val="bg1"/>
          </a:solidFill>
        </p:spPr>
        <p:txBody>
          <a:bodyPr wrap="square">
            <a:spAutoFit/>
          </a:bodyPr>
          <a:lstStyle/>
          <a:p>
            <a:pPr algn="ctr"/>
            <a:r>
              <a:rPr lang="en-NZ" sz="3200" dirty="0"/>
              <a:t>Slide Pack</a:t>
            </a:r>
          </a:p>
        </p:txBody>
      </p:sp>
    </p:spTree>
    <p:extLst>
      <p:ext uri="{BB962C8B-B14F-4D97-AF65-F5344CB8AC3E}">
        <p14:creationId xmlns:p14="http://schemas.microsoft.com/office/powerpoint/2010/main" val="38277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6BD-1879-4F54-95C8-684DC8589C11}"/>
              </a:ext>
            </a:extLst>
          </p:cNvPr>
          <p:cNvSpPr>
            <a:spLocks noGrp="1"/>
          </p:cNvSpPr>
          <p:nvPr>
            <p:ph type="title"/>
          </p:nvPr>
        </p:nvSpPr>
        <p:spPr/>
        <p:txBody>
          <a:bodyPr/>
          <a:lstStyle/>
          <a:p>
            <a:r>
              <a:rPr lang="en-US" dirty="0">
                <a:cs typeface="Segoe UI"/>
              </a:rPr>
              <a:t>Some other Azure User Groups</a:t>
            </a:r>
            <a:endParaRPr lang="en-US" dirty="0"/>
          </a:p>
        </p:txBody>
      </p:sp>
      <p:sp>
        <p:nvSpPr>
          <p:cNvPr id="4" name="TextBox 3">
            <a:extLst>
              <a:ext uri="{FF2B5EF4-FFF2-40B4-BE49-F238E27FC236}">
                <a16:creationId xmlns:a16="http://schemas.microsoft.com/office/drawing/2014/main" id="{19D67DDD-3A43-47CD-8279-D910FBB0E16E}"/>
              </a:ext>
            </a:extLst>
          </p:cNvPr>
          <p:cNvSpPr txBox="1"/>
          <p:nvPr/>
        </p:nvSpPr>
        <p:spPr>
          <a:xfrm>
            <a:off x="606961" y="1267484"/>
            <a:ext cx="11207137" cy="4013406"/>
          </a:xfrm>
          <a:prstGeom prst="rect">
            <a:avLst/>
          </a:prstGeom>
          <a:no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cs typeface="Segoe UI"/>
              </a:rPr>
              <a:t>Some other places to get your fix of Azure and Ignite!</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b="1">
                <a:gradFill>
                  <a:gsLst>
                    <a:gs pos="2917">
                      <a:schemeClr val="tx1"/>
                    </a:gs>
                    <a:gs pos="30000">
                      <a:schemeClr val="tx1"/>
                    </a:gs>
                  </a:gsLst>
                  <a:lin ang="5400000" scaled="0"/>
                </a:gradFill>
              </a:rPr>
              <a:t>Hamilton Azure User Group</a:t>
            </a:r>
            <a:endParaRPr lang="en-US" sz="1800" b="1">
              <a:gradFill>
                <a:gsLst>
                  <a:gs pos="2917">
                    <a:schemeClr val="tx1"/>
                  </a:gs>
                  <a:gs pos="30000">
                    <a:schemeClr val="tx1"/>
                  </a:gs>
                </a:gsLst>
                <a:lin ang="5400000" scaled="0"/>
              </a:gradFill>
              <a:cs typeface="Segoe UI"/>
            </a:endParaRPr>
          </a:p>
          <a:p>
            <a:pPr marL="466090">
              <a:lnSpc>
                <a:spcPct val="90000"/>
              </a:lnSpc>
              <a:spcAft>
                <a:spcPts val="600"/>
              </a:spcAft>
            </a:pPr>
            <a:r>
              <a:rPr lang="en-US" sz="1800" b="1"/>
              <a:t>Mini Ignite - Final Azure Meetup for 2019</a:t>
            </a:r>
            <a:r>
              <a:rPr lang="en-US" sz="1800"/>
              <a:t>: Tuesday, November 26, 2019 4:30 PM – 6:30 PM  @ </a:t>
            </a:r>
            <a:r>
              <a:rPr lang="en-US" sz="1800" err="1"/>
              <a:t>SkyCity</a:t>
            </a:r>
            <a:r>
              <a:rPr lang="en-US" sz="1800"/>
              <a:t> Hamilton</a:t>
            </a:r>
            <a:endParaRPr lang="en-US" sz="1800">
              <a:ea typeface="+mn-lt"/>
              <a:cs typeface="+mn-lt"/>
            </a:endParaRPr>
          </a:p>
          <a:p>
            <a:pPr marL="466090" lvl="1">
              <a:lnSpc>
                <a:spcPct val="90000"/>
              </a:lnSpc>
              <a:spcAft>
                <a:spcPts val="600"/>
              </a:spcAft>
            </a:pPr>
            <a:r>
              <a:rPr lang="en-US" sz="1800">
                <a:ea typeface="+mn-lt"/>
                <a:cs typeface="+mn-lt"/>
                <a:hlinkClick r:id="rId2"/>
              </a:rPr>
              <a:t>https://www.meetup.com/Hamilton-Microsoft-Azure-Meetup-Group</a:t>
            </a:r>
            <a:endParaRPr lang="en-US" sz="1800">
              <a:cs typeface="Segoe UI"/>
            </a:endParaRPr>
          </a:p>
          <a:p>
            <a:pPr marL="342900" indent="-342900">
              <a:lnSpc>
                <a:spcPct val="90000"/>
              </a:lnSpc>
              <a:spcAft>
                <a:spcPts val="600"/>
              </a:spcAft>
              <a:buFont typeface="Arial" panose="020B0604020202020204" pitchFamily="34" charset="0"/>
              <a:buChar char="•"/>
            </a:pPr>
            <a:endParaRPr lang="en-US" sz="2000">
              <a:ea typeface="+mn-lt"/>
              <a:cs typeface="+mn-lt"/>
            </a:endParaRPr>
          </a:p>
          <a:p>
            <a:pPr>
              <a:lnSpc>
                <a:spcPct val="90000"/>
              </a:lnSpc>
              <a:spcAft>
                <a:spcPts val="600"/>
              </a:spcAft>
            </a:pPr>
            <a:r>
              <a:rPr lang="en-US" sz="2400" b="1">
                <a:ea typeface="+mn-lt"/>
                <a:cs typeface="+mn-lt"/>
              </a:rPr>
              <a:t>Azure Lunchtime Meetup</a:t>
            </a:r>
          </a:p>
          <a:p>
            <a:pPr marL="466090">
              <a:lnSpc>
                <a:spcPct val="90000"/>
              </a:lnSpc>
              <a:spcAft>
                <a:spcPts val="600"/>
              </a:spcAft>
            </a:pPr>
            <a:r>
              <a:rPr lang="en-US" sz="1800" b="1"/>
              <a:t>Microsoft Ignite 2019 - Lightning Talks</a:t>
            </a:r>
            <a:r>
              <a:rPr lang="en-US" sz="1800">
                <a:ea typeface="+mn-lt"/>
                <a:cs typeface="+mn-lt"/>
              </a:rPr>
              <a:t>: Monday, December 9, 2019 11:30 AM-1:30 PM @ Microsoft NZ</a:t>
            </a:r>
          </a:p>
          <a:p>
            <a:pPr marL="466090">
              <a:lnSpc>
                <a:spcPct val="90000"/>
              </a:lnSpc>
              <a:spcAft>
                <a:spcPts val="600"/>
              </a:spcAft>
            </a:pPr>
            <a:r>
              <a:rPr lang="en-US" sz="1800">
                <a:ea typeface="+mn-lt"/>
                <a:cs typeface="+mn-lt"/>
                <a:hlinkClick r:id="rId3"/>
              </a:rPr>
              <a:t>https://www.meetup.com/Auckland-Azure-Lunchtime-Meetup/events/266376036/</a:t>
            </a:r>
            <a:endParaRPr lang="en-US" sz="1800">
              <a:cs typeface="Segoe UI"/>
            </a:endParaRPr>
          </a:p>
        </p:txBody>
      </p:sp>
    </p:spTree>
    <p:extLst>
      <p:ext uri="{BB962C8B-B14F-4D97-AF65-F5344CB8AC3E}">
        <p14:creationId xmlns:p14="http://schemas.microsoft.com/office/powerpoint/2010/main" val="4139572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WAS 2019</a:t>
            </a:r>
            <a:endParaRPr lang="en-US"/>
          </a:p>
        </p:txBody>
      </p:sp>
    </p:spTree>
    <p:extLst>
      <p:ext uri="{BB962C8B-B14F-4D97-AF65-F5344CB8AC3E}">
        <p14:creationId xmlns:p14="http://schemas.microsoft.com/office/powerpoint/2010/main" val="3474726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Changing Of The Guard &amp; Fresh Speakers</a:t>
            </a:r>
            <a:endParaRPr lang="en-US"/>
          </a:p>
        </p:txBody>
      </p:sp>
      <p:pic>
        <p:nvPicPr>
          <p:cNvPr id="3" name="Picture 3" descr="A person smiling for the camera&#10;&#10;Description generated with very high confidence">
            <a:extLst>
              <a:ext uri="{FF2B5EF4-FFF2-40B4-BE49-F238E27FC236}">
                <a16:creationId xmlns:a16="http://schemas.microsoft.com/office/drawing/2014/main" id="{165B9C94-1E96-40B2-BB52-7FAF3CD112BE}"/>
              </a:ext>
            </a:extLst>
          </p:cNvPr>
          <p:cNvPicPr>
            <a:picLocks noChangeAspect="1"/>
          </p:cNvPicPr>
          <p:nvPr/>
        </p:nvPicPr>
        <p:blipFill>
          <a:blip r:embed="rId3"/>
          <a:stretch>
            <a:fillRect/>
          </a:stretch>
        </p:blipFill>
        <p:spPr>
          <a:xfrm>
            <a:off x="10299462" y="4934934"/>
            <a:ext cx="1863391" cy="1887416"/>
          </a:xfrm>
          <a:prstGeom prst="rect">
            <a:avLst/>
          </a:prstGeom>
        </p:spPr>
      </p:pic>
      <p:pic>
        <p:nvPicPr>
          <p:cNvPr id="6" name="Picture 6" descr="A person smiling for the camera&#10;&#10;Description generated with very high confidence">
            <a:extLst>
              <a:ext uri="{FF2B5EF4-FFF2-40B4-BE49-F238E27FC236}">
                <a16:creationId xmlns:a16="http://schemas.microsoft.com/office/drawing/2014/main" id="{6958D1A0-EE84-4069-B45F-EA35F4B921AD}"/>
              </a:ext>
            </a:extLst>
          </p:cNvPr>
          <p:cNvPicPr>
            <a:picLocks noChangeAspect="1"/>
          </p:cNvPicPr>
          <p:nvPr/>
        </p:nvPicPr>
        <p:blipFill>
          <a:blip r:embed="rId4"/>
          <a:stretch>
            <a:fillRect/>
          </a:stretch>
        </p:blipFill>
        <p:spPr>
          <a:xfrm>
            <a:off x="467491" y="1317502"/>
            <a:ext cx="1783161" cy="1784355"/>
          </a:xfrm>
          <a:prstGeom prst="rect">
            <a:avLst/>
          </a:prstGeom>
        </p:spPr>
      </p:pic>
      <p:pic>
        <p:nvPicPr>
          <p:cNvPr id="8" name="Picture 8" descr="A person wearing glasses and looking at the camera&#10;&#10;Description generated with very high confidence">
            <a:extLst>
              <a:ext uri="{FF2B5EF4-FFF2-40B4-BE49-F238E27FC236}">
                <a16:creationId xmlns:a16="http://schemas.microsoft.com/office/drawing/2014/main" id="{0117F04A-7554-4746-AECC-DCF1D0924575}"/>
              </a:ext>
            </a:extLst>
          </p:cNvPr>
          <p:cNvPicPr>
            <a:picLocks noChangeAspect="1"/>
          </p:cNvPicPr>
          <p:nvPr/>
        </p:nvPicPr>
        <p:blipFill>
          <a:blip r:embed="rId5"/>
          <a:stretch>
            <a:fillRect/>
          </a:stretch>
        </p:blipFill>
        <p:spPr>
          <a:xfrm>
            <a:off x="2982669" y="1317502"/>
            <a:ext cx="1914284" cy="1915566"/>
          </a:xfrm>
          <a:prstGeom prst="rect">
            <a:avLst/>
          </a:prstGeom>
        </p:spPr>
      </p:pic>
      <p:pic>
        <p:nvPicPr>
          <p:cNvPr id="10" name="Picture 10" descr="A close up of a person smiling for the camera&#10;&#10;Description generated with very high confidence">
            <a:extLst>
              <a:ext uri="{FF2B5EF4-FFF2-40B4-BE49-F238E27FC236}">
                <a16:creationId xmlns:a16="http://schemas.microsoft.com/office/drawing/2014/main" id="{3B94D472-7ADF-4723-8AB4-600D50078317}"/>
              </a:ext>
            </a:extLst>
          </p:cNvPr>
          <p:cNvPicPr>
            <a:picLocks noChangeAspect="1"/>
          </p:cNvPicPr>
          <p:nvPr/>
        </p:nvPicPr>
        <p:blipFill>
          <a:blip r:embed="rId6"/>
          <a:stretch>
            <a:fillRect/>
          </a:stretch>
        </p:blipFill>
        <p:spPr>
          <a:xfrm>
            <a:off x="386888" y="4876505"/>
            <a:ext cx="1944543" cy="1945845"/>
          </a:xfrm>
          <a:prstGeom prst="rect">
            <a:avLst/>
          </a:prstGeom>
        </p:spPr>
      </p:pic>
      <p:pic>
        <p:nvPicPr>
          <p:cNvPr id="12" name="Picture 12" descr="A person looking at the camera&#10;&#10;Description generated with very high confidence">
            <a:extLst>
              <a:ext uri="{FF2B5EF4-FFF2-40B4-BE49-F238E27FC236}">
                <a16:creationId xmlns:a16="http://schemas.microsoft.com/office/drawing/2014/main" id="{87BB7019-7779-4E7D-8CF4-994F99EC0AE1}"/>
              </a:ext>
            </a:extLst>
          </p:cNvPr>
          <p:cNvPicPr>
            <a:picLocks noChangeAspect="1"/>
          </p:cNvPicPr>
          <p:nvPr/>
        </p:nvPicPr>
        <p:blipFill>
          <a:blip r:embed="rId7"/>
          <a:stretch>
            <a:fillRect/>
          </a:stretch>
        </p:blipFill>
        <p:spPr>
          <a:xfrm>
            <a:off x="9137847" y="3129748"/>
            <a:ext cx="1826158" cy="1809003"/>
          </a:xfrm>
          <a:prstGeom prst="rect">
            <a:avLst/>
          </a:prstGeom>
        </p:spPr>
      </p:pic>
      <p:pic>
        <p:nvPicPr>
          <p:cNvPr id="14" name="Picture 14" descr="A person wearing glasses&#10;&#10;Description generated with very high confidence">
            <a:extLst>
              <a:ext uri="{FF2B5EF4-FFF2-40B4-BE49-F238E27FC236}">
                <a16:creationId xmlns:a16="http://schemas.microsoft.com/office/drawing/2014/main" id="{BD352B15-A3E5-4748-B622-FB1D84831FC0}"/>
              </a:ext>
            </a:extLst>
          </p:cNvPr>
          <p:cNvPicPr>
            <a:picLocks noChangeAspect="1"/>
          </p:cNvPicPr>
          <p:nvPr/>
        </p:nvPicPr>
        <p:blipFill>
          <a:blip r:embed="rId8"/>
          <a:stretch>
            <a:fillRect/>
          </a:stretch>
        </p:blipFill>
        <p:spPr>
          <a:xfrm>
            <a:off x="4200783" y="3129025"/>
            <a:ext cx="1809238" cy="1810450"/>
          </a:xfrm>
          <a:prstGeom prst="rect">
            <a:avLst/>
          </a:prstGeom>
        </p:spPr>
      </p:pic>
      <p:pic>
        <p:nvPicPr>
          <p:cNvPr id="16" name="Picture 16" descr="A person posing for the camera&#10;&#10;Description generated with very high confidence">
            <a:extLst>
              <a:ext uri="{FF2B5EF4-FFF2-40B4-BE49-F238E27FC236}">
                <a16:creationId xmlns:a16="http://schemas.microsoft.com/office/drawing/2014/main" id="{BBC8141A-A00E-40F0-B8BF-05AC882E01C0}"/>
              </a:ext>
            </a:extLst>
          </p:cNvPr>
          <p:cNvPicPr>
            <a:picLocks noChangeAspect="1"/>
          </p:cNvPicPr>
          <p:nvPr/>
        </p:nvPicPr>
        <p:blipFill>
          <a:blip r:embed="rId9"/>
          <a:stretch>
            <a:fillRect/>
          </a:stretch>
        </p:blipFill>
        <p:spPr>
          <a:xfrm>
            <a:off x="6723529" y="3096173"/>
            <a:ext cx="1796263" cy="1809003"/>
          </a:xfrm>
          <a:prstGeom prst="rect">
            <a:avLst/>
          </a:prstGeom>
        </p:spPr>
      </p:pic>
      <p:pic>
        <p:nvPicPr>
          <p:cNvPr id="18" name="Picture 18" descr="A person wearing glasses and looking at the camera&#10;&#10;Description generated with very high confidence">
            <a:extLst>
              <a:ext uri="{FF2B5EF4-FFF2-40B4-BE49-F238E27FC236}">
                <a16:creationId xmlns:a16="http://schemas.microsoft.com/office/drawing/2014/main" id="{8CB674F8-3291-4297-8DD5-BF49CDB3C02E}"/>
              </a:ext>
            </a:extLst>
          </p:cNvPr>
          <p:cNvPicPr>
            <a:picLocks noChangeAspect="1"/>
          </p:cNvPicPr>
          <p:nvPr/>
        </p:nvPicPr>
        <p:blipFill>
          <a:blip r:embed="rId10"/>
          <a:stretch>
            <a:fillRect/>
          </a:stretch>
        </p:blipFill>
        <p:spPr>
          <a:xfrm>
            <a:off x="2895492" y="4980740"/>
            <a:ext cx="1809239" cy="1810450"/>
          </a:xfrm>
          <a:prstGeom prst="rect">
            <a:avLst/>
          </a:prstGeom>
        </p:spPr>
      </p:pic>
      <p:pic>
        <p:nvPicPr>
          <p:cNvPr id="20" name="Picture 20" descr="A close up of a person smiling for the camera&#10;&#10;Description generated with very high confidence">
            <a:extLst>
              <a:ext uri="{FF2B5EF4-FFF2-40B4-BE49-F238E27FC236}">
                <a16:creationId xmlns:a16="http://schemas.microsoft.com/office/drawing/2014/main" id="{DE0B28CA-0388-48E8-B56C-391CABD0002D}"/>
              </a:ext>
            </a:extLst>
          </p:cNvPr>
          <p:cNvPicPr>
            <a:picLocks noChangeAspect="1"/>
          </p:cNvPicPr>
          <p:nvPr/>
        </p:nvPicPr>
        <p:blipFill>
          <a:blip r:embed="rId11"/>
          <a:stretch>
            <a:fillRect/>
          </a:stretch>
        </p:blipFill>
        <p:spPr>
          <a:xfrm>
            <a:off x="5338132" y="4874986"/>
            <a:ext cx="1954629" cy="1966031"/>
          </a:xfrm>
          <a:prstGeom prst="rect">
            <a:avLst/>
          </a:prstGeom>
        </p:spPr>
      </p:pic>
      <p:pic>
        <p:nvPicPr>
          <p:cNvPr id="22" name="Picture 22" descr="A person wearing a suit and tie smiling and looking at the camera&#10;&#10;Description generated with very high confidence">
            <a:extLst>
              <a:ext uri="{FF2B5EF4-FFF2-40B4-BE49-F238E27FC236}">
                <a16:creationId xmlns:a16="http://schemas.microsoft.com/office/drawing/2014/main" id="{8A01752E-5FC7-49D4-B2E4-E04ED5D0F94A}"/>
              </a:ext>
            </a:extLst>
          </p:cNvPr>
          <p:cNvPicPr>
            <a:picLocks noChangeAspect="1"/>
          </p:cNvPicPr>
          <p:nvPr/>
        </p:nvPicPr>
        <p:blipFill>
          <a:blip r:embed="rId12"/>
          <a:stretch>
            <a:fillRect/>
          </a:stretch>
        </p:blipFill>
        <p:spPr>
          <a:xfrm>
            <a:off x="7881820" y="1388074"/>
            <a:ext cx="1712556" cy="1713703"/>
          </a:xfrm>
          <a:prstGeom prst="rect">
            <a:avLst/>
          </a:prstGeom>
        </p:spPr>
      </p:pic>
      <p:pic>
        <p:nvPicPr>
          <p:cNvPr id="26" name="Picture 26" descr="A person wearing a suit and tie smiling and looking at the camera&#10;&#10;Description generated with very high confidence">
            <a:extLst>
              <a:ext uri="{FF2B5EF4-FFF2-40B4-BE49-F238E27FC236}">
                <a16:creationId xmlns:a16="http://schemas.microsoft.com/office/drawing/2014/main" id="{B46815F2-C62A-492A-B2AB-F0E7A464663A}"/>
              </a:ext>
            </a:extLst>
          </p:cNvPr>
          <p:cNvPicPr>
            <a:picLocks noChangeAspect="1"/>
          </p:cNvPicPr>
          <p:nvPr/>
        </p:nvPicPr>
        <p:blipFill>
          <a:blip r:embed="rId13"/>
          <a:stretch>
            <a:fillRect/>
          </a:stretch>
        </p:blipFill>
        <p:spPr>
          <a:xfrm>
            <a:off x="7951737" y="4899549"/>
            <a:ext cx="1923678" cy="1922801"/>
          </a:xfrm>
          <a:prstGeom prst="rect">
            <a:avLst/>
          </a:prstGeom>
        </p:spPr>
      </p:pic>
      <p:pic>
        <p:nvPicPr>
          <p:cNvPr id="1026" name="Picture 2" descr="Image result for sonia cuff">
            <a:extLst>
              <a:ext uri="{FF2B5EF4-FFF2-40B4-BE49-F238E27FC236}">
                <a16:creationId xmlns:a16="http://schemas.microsoft.com/office/drawing/2014/main" id="{BE13F2F2-D82E-49D0-96B9-3C79FCB109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6806" y="3091228"/>
            <a:ext cx="1858219" cy="1818892"/>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61571EC-5D7E-4526-8038-86FFEBA36CBF}"/>
              </a:ext>
            </a:extLst>
          </p:cNvPr>
          <p:cNvPicPr>
            <a:picLocks noChangeAspect="1"/>
          </p:cNvPicPr>
          <p:nvPr/>
        </p:nvPicPr>
        <p:blipFill>
          <a:blip r:embed="rId15"/>
          <a:stretch>
            <a:fillRect/>
          </a:stretch>
        </p:blipFill>
        <p:spPr>
          <a:xfrm>
            <a:off x="5378478" y="1288770"/>
            <a:ext cx="1914283" cy="1914283"/>
          </a:xfrm>
          <a:prstGeom prst="ellipse">
            <a:avLst/>
          </a:prstGeom>
        </p:spPr>
      </p:pic>
      <p:pic>
        <p:nvPicPr>
          <p:cNvPr id="1032" name="Picture 8">
            <a:extLst>
              <a:ext uri="{FF2B5EF4-FFF2-40B4-BE49-F238E27FC236}">
                <a16:creationId xmlns:a16="http://schemas.microsoft.com/office/drawing/2014/main" id="{8865CB7F-D628-4C53-98A1-1E8C49AC5C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56152" y="1317502"/>
            <a:ext cx="1866900" cy="1866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322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cs typeface="Segoe UI Semibold"/>
              </a:rPr>
              <a:t>Global Azure Bootcamp 2019</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EMBED Videos!</a:t>
            </a:r>
            <a:endParaRPr lang="en-US" sz="1800">
              <a:cs typeface="Segoe UI"/>
            </a:endParaRPr>
          </a:p>
        </p:txBody>
      </p:sp>
    </p:spTree>
    <p:extLst>
      <p:ext uri="{BB962C8B-B14F-4D97-AF65-F5344CB8AC3E}">
        <p14:creationId xmlns:p14="http://schemas.microsoft.com/office/powerpoint/2010/main" val="3816889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WILL BE 2020</a:t>
            </a:r>
            <a:endParaRPr lang="en-US"/>
          </a:p>
        </p:txBody>
      </p:sp>
    </p:spTree>
    <p:extLst>
      <p:ext uri="{BB962C8B-B14F-4D97-AF65-F5344CB8AC3E}">
        <p14:creationId xmlns:p14="http://schemas.microsoft.com/office/powerpoint/2010/main" val="3005290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457FF3F1-12F6-4FB9-B06E-72F95F058D33}"/>
              </a:ext>
            </a:extLst>
          </p:cNvPr>
          <p:cNvPicPr>
            <a:picLocks noChangeAspect="1"/>
          </p:cNvPicPr>
          <p:nvPr/>
        </p:nvPicPr>
        <p:blipFill>
          <a:blip r:embed="rId3"/>
          <a:stretch>
            <a:fillRect/>
          </a:stretch>
        </p:blipFill>
        <p:spPr>
          <a:xfrm>
            <a:off x="719419" y="1205809"/>
            <a:ext cx="10991532" cy="5228195"/>
          </a:xfrm>
          <a:prstGeom prst="rect">
            <a:avLst/>
          </a:prstGeom>
        </p:spPr>
      </p:pic>
    </p:spTree>
    <p:extLst>
      <p:ext uri="{BB962C8B-B14F-4D97-AF65-F5344CB8AC3E}">
        <p14:creationId xmlns:p14="http://schemas.microsoft.com/office/powerpoint/2010/main" val="1097649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11211078" cy="523220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ea typeface="+mn-lt"/>
                <a:cs typeface="+mn-lt"/>
              </a:rPr>
              <a:t>All customers can now </a:t>
            </a:r>
            <a:r>
              <a:rPr lang="en-US" sz="2400" b="1">
                <a:ea typeface="+mn-lt"/>
                <a:cs typeface="+mn-lt"/>
                <a:hlinkClick r:id="rId3"/>
              </a:rPr>
              <a:t>enable MFA for free</a:t>
            </a:r>
            <a:r>
              <a:rPr lang="en-US" sz="2400">
                <a:ea typeface="+mn-lt"/>
                <a:cs typeface="+mn-lt"/>
              </a:rPr>
              <a:t> with the Microsoft Authenticator app. </a:t>
            </a:r>
            <a:endParaRPr lang="en-US" sz="1800">
              <a:ea typeface="+mn-lt"/>
              <a:cs typeface="+mn-lt"/>
            </a:endParaRPr>
          </a:p>
          <a:p>
            <a:pPr marL="342900" indent="-342900">
              <a:lnSpc>
                <a:spcPct val="90000"/>
              </a:lnSpc>
              <a:spcAft>
                <a:spcPts val="600"/>
              </a:spcAft>
              <a:buFont typeface="Arial" panose="020B0604020202020204" pitchFamily="34" charset="0"/>
              <a:buChar char="•"/>
            </a:pPr>
            <a:r>
              <a:rPr lang="en-US" sz="2400">
                <a:ea typeface="+mn-lt"/>
                <a:cs typeface="+mn-lt"/>
              </a:rPr>
              <a:t>Conditional Access</a:t>
            </a:r>
            <a:r>
              <a:rPr lang="en-US" sz="2400" b="1">
                <a:ea typeface="+mn-lt"/>
                <a:cs typeface="+mn-lt"/>
              </a:rPr>
              <a:t> </a:t>
            </a:r>
            <a:r>
              <a:rPr lang="en-US" sz="2400" b="1">
                <a:ea typeface="+mn-lt"/>
                <a:cs typeface="+mn-lt"/>
                <a:hlinkClick r:id="rId4"/>
              </a:rPr>
              <a:t>report-only mode</a:t>
            </a:r>
            <a:r>
              <a:rPr lang="en-US" sz="2400">
                <a:ea typeface="+mn-lt"/>
                <a:cs typeface="+mn-lt"/>
              </a:rPr>
              <a:t> is now in public preview. It allows administrators to evaluate potential impact of new policies before rolling them out across the entire organization</a:t>
            </a:r>
          </a:p>
          <a:p>
            <a:pPr marL="342900" indent="-342900">
              <a:lnSpc>
                <a:spcPct val="90000"/>
              </a:lnSpc>
              <a:spcAft>
                <a:spcPts val="600"/>
              </a:spcAft>
              <a:buFont typeface="Arial" panose="020B0604020202020204" pitchFamily="34" charset="0"/>
              <a:buChar char="•"/>
            </a:pPr>
            <a:r>
              <a:rPr lang="en-US" sz="2400">
                <a:ea typeface="+mn-lt"/>
                <a:cs typeface="+mn-lt"/>
              </a:rPr>
              <a:t>The </a:t>
            </a:r>
            <a:r>
              <a:rPr lang="en-US" sz="2400" b="1">
                <a:ea typeface="+mn-lt"/>
                <a:cs typeface="+mn-lt"/>
                <a:hlinkClick r:id="rId5"/>
              </a:rPr>
              <a:t>Global Reader role</a:t>
            </a:r>
            <a:r>
              <a:rPr lang="en-US" sz="2400">
                <a:ea typeface="+mn-lt"/>
                <a:cs typeface="+mn-lt"/>
              </a:rPr>
              <a:t> along with 15 other roles rolled out in public preview last month for further visibility into settings and policies without added risk.</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Azure AD </a:t>
            </a:r>
            <a:r>
              <a:rPr lang="en-US" sz="2400" b="1">
                <a:ea typeface="+mn-lt"/>
                <a:cs typeface="+mn-lt"/>
                <a:hlinkClick r:id="rId6"/>
              </a:rPr>
              <a:t>entitlement management</a:t>
            </a:r>
            <a:r>
              <a:rPr lang="en-US" sz="2400" b="1">
                <a:ea typeface="+mn-lt"/>
                <a:cs typeface="+mn-lt"/>
              </a:rPr>
              <a:t> </a:t>
            </a:r>
            <a:r>
              <a:rPr lang="en-US" sz="2400">
                <a:ea typeface="+mn-lt"/>
                <a:cs typeface="+mn-lt"/>
              </a:rPr>
              <a:t>is now generally available! </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Public preview of inbound user provisioning from SAP SuccessFactors</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Staged rollout to cloud authentication is now available in public preview</a:t>
            </a:r>
            <a:endParaRPr lang="en-US" sz="2400">
              <a:cs typeface="Segoe UI"/>
            </a:endParaRPr>
          </a:p>
          <a:p>
            <a:pPr marL="342900" indent="-342900">
              <a:lnSpc>
                <a:spcPct val="90000"/>
              </a:lnSpc>
              <a:spcAft>
                <a:spcPts val="600"/>
              </a:spcAft>
              <a:buFont typeface="Arial" panose="020B0604020202020204" pitchFamily="34" charset="0"/>
              <a:buChar char="•"/>
            </a:pPr>
            <a:r>
              <a:rPr lang="en-US" sz="2400">
                <a:cs typeface="Segoe UI"/>
              </a:rPr>
              <a:t>Firstline Worker – log in with phone number and code</a:t>
            </a:r>
          </a:p>
          <a:p>
            <a:pPr marL="342900" indent="-342900">
              <a:lnSpc>
                <a:spcPct val="90000"/>
              </a:lnSpc>
              <a:spcAft>
                <a:spcPts val="600"/>
              </a:spcAft>
              <a:buFont typeface="Arial" panose="020B0604020202020204" pitchFamily="34" charset="0"/>
              <a:buChar char="•"/>
            </a:pPr>
            <a:endParaRPr lang="en-US" sz="2400">
              <a:cs typeface="Segoe UI"/>
            </a:endParaRPr>
          </a:p>
          <a:p>
            <a:pPr marL="342900" indent="-342900">
              <a:lnSpc>
                <a:spcPct val="90000"/>
              </a:lnSpc>
              <a:spcAft>
                <a:spcPts val="600"/>
              </a:spcAft>
              <a:buFont typeface="Arial" panose="020B0604020202020204" pitchFamily="34" charset="0"/>
              <a:buChar char="•"/>
            </a:pPr>
            <a:endParaRPr lang="en-US" sz="2400">
              <a:cs typeface="Segoe UI"/>
            </a:endParaRPr>
          </a:p>
        </p:txBody>
      </p:sp>
    </p:spTree>
    <p:extLst>
      <p:ext uri="{BB962C8B-B14F-4D97-AF65-F5344CB8AC3E}">
        <p14:creationId xmlns:p14="http://schemas.microsoft.com/office/powerpoint/2010/main" val="4215038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34C7494-76A9-4D41-9547-DE1497D33CD0}"/>
              </a:ext>
            </a:extLst>
          </p:cNvPr>
          <p:cNvPicPr>
            <a:picLocks noChangeAspect="1"/>
          </p:cNvPicPr>
          <p:nvPr/>
        </p:nvPicPr>
        <p:blipFill>
          <a:blip r:embed="rId3"/>
          <a:stretch>
            <a:fillRect/>
          </a:stretch>
        </p:blipFill>
        <p:spPr>
          <a:xfrm>
            <a:off x="395" y="-25469"/>
            <a:ext cx="12433132" cy="7024003"/>
          </a:xfrm>
          <a:prstGeom prst="rect">
            <a:avLst/>
          </a:prstGeom>
        </p:spPr>
      </p:pic>
    </p:spTree>
    <p:extLst>
      <p:ext uri="{BB962C8B-B14F-4D97-AF65-F5344CB8AC3E}">
        <p14:creationId xmlns:p14="http://schemas.microsoft.com/office/powerpoint/2010/main" val="4081714833"/>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BUDDY – Azure ARC</a:t>
            </a:r>
            <a:endParaRPr lang="en-US"/>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GET TYPING BUDDY!</a:t>
            </a:r>
            <a:endParaRPr lang="en-US"/>
          </a:p>
        </p:txBody>
      </p:sp>
    </p:spTree>
    <p:extLst>
      <p:ext uri="{BB962C8B-B14F-4D97-AF65-F5344CB8AC3E}">
        <p14:creationId xmlns:p14="http://schemas.microsoft.com/office/powerpoint/2010/main" val="1413215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Dave – Azure Synapse</a:t>
            </a:r>
            <a:endParaRPr lang="en-NZ">
              <a:ea typeface="+mj-lt"/>
              <a:cs typeface="+mj-lt"/>
            </a:endParaRPr>
          </a:p>
          <a:p>
            <a:endParaRPr lang="en-NZ" b="1"/>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34809202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Alessandro – Microsoft Power Virtual Agents</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D3C33F6D-97F5-466F-8E36-5CA718847A8E}"/>
              </a:ext>
            </a:extLst>
          </p:cNvPr>
          <p:cNvPicPr>
            <a:picLocks noChangeAspect="1"/>
          </p:cNvPicPr>
          <p:nvPr/>
        </p:nvPicPr>
        <p:blipFill>
          <a:blip r:embed="rId3"/>
          <a:stretch>
            <a:fillRect/>
          </a:stretch>
        </p:blipFill>
        <p:spPr>
          <a:xfrm>
            <a:off x="1499464" y="1494559"/>
            <a:ext cx="8488224" cy="4747839"/>
          </a:xfrm>
          <a:prstGeom prst="rect">
            <a:avLst/>
          </a:prstGeom>
        </p:spPr>
      </p:pic>
    </p:spTree>
    <p:extLst>
      <p:ext uri="{BB962C8B-B14F-4D97-AF65-F5344CB8AC3E}">
        <p14:creationId xmlns:p14="http://schemas.microsoft.com/office/powerpoint/2010/main" val="19558328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D19A-572E-4697-B5CE-AAF89FF2B92B}"/>
              </a:ext>
            </a:extLst>
          </p:cNvPr>
          <p:cNvSpPr>
            <a:spLocks noGrp="1"/>
          </p:cNvSpPr>
          <p:nvPr>
            <p:ph type="title"/>
          </p:nvPr>
        </p:nvSpPr>
        <p:spPr/>
        <p:txBody>
          <a:bodyPr/>
          <a:lstStyle/>
          <a:p>
            <a:r>
              <a:rPr lang="en-US"/>
              <a:t>Highlights</a:t>
            </a:r>
          </a:p>
        </p:txBody>
      </p:sp>
      <p:sp>
        <p:nvSpPr>
          <p:cNvPr id="3" name="Content Placeholder 2">
            <a:extLst>
              <a:ext uri="{FF2B5EF4-FFF2-40B4-BE49-F238E27FC236}">
                <a16:creationId xmlns:a16="http://schemas.microsoft.com/office/drawing/2014/main" id="{79D06F30-324F-4B6B-B49A-FA2F48900A28}"/>
              </a:ext>
            </a:extLst>
          </p:cNvPr>
          <p:cNvSpPr>
            <a:spLocks noGrp="1"/>
          </p:cNvSpPr>
          <p:nvPr>
            <p:ph idx="1"/>
          </p:nvPr>
        </p:nvSpPr>
        <p:spPr>
          <a:xfrm>
            <a:off x="446088" y="1132205"/>
            <a:ext cx="11563350" cy="3329116"/>
          </a:xfrm>
        </p:spPr>
        <p:txBody>
          <a:bodyPr/>
          <a:lstStyle/>
          <a:p>
            <a:r>
              <a:rPr lang="en-US"/>
              <a:t>Get started in seconds</a:t>
            </a:r>
          </a:p>
          <a:p>
            <a:r>
              <a:rPr lang="en-US"/>
              <a:t>Empower your subject matter experts</a:t>
            </a:r>
          </a:p>
          <a:p>
            <a:r>
              <a:rPr lang="en-US"/>
              <a:t>Enable rich, natural conversations</a:t>
            </a:r>
          </a:p>
          <a:p>
            <a:r>
              <a:rPr lang="en-US"/>
              <a:t>Enable bots to take action</a:t>
            </a:r>
          </a:p>
          <a:p>
            <a:pPr lvl="1"/>
            <a:r>
              <a:rPr lang="en-US"/>
              <a:t>Microsoft Flow integration</a:t>
            </a:r>
          </a:p>
          <a:p>
            <a:r>
              <a:rPr lang="en-US"/>
              <a:t>Monitor and improve bot performance</a:t>
            </a:r>
          </a:p>
        </p:txBody>
      </p:sp>
    </p:spTree>
    <p:extLst>
      <p:ext uri="{BB962C8B-B14F-4D97-AF65-F5344CB8AC3E}">
        <p14:creationId xmlns:p14="http://schemas.microsoft.com/office/powerpoint/2010/main" val="37420908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FFFF00"/>
      </a:hlink>
      <a:folHlink>
        <a:srgbClr val="FFFF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ustomer-Ready Template Audienz Modified.potx" id="{092DFF61-9B9B-4BDB-9EC7-D47A5F3C0BAF}" vid="{E326199E-CEC6-4972-9DA7-4930361C35E6}"/>
    </a:ext>
  </a:extLst>
</a:theme>
</file>

<file path=ppt/theme/theme3.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C5742CFE82A43B82393876DE4DCCB" ma:contentTypeVersion="2" ma:contentTypeDescription="Create a new document." ma:contentTypeScope="" ma:versionID="ff004f1d8f015baac0287d6c598c2ab1">
  <xsd:schema xmlns:xsd="http://www.w3.org/2001/XMLSchema" xmlns:xs="http://www.w3.org/2001/XMLSchema" xmlns:p="http://schemas.microsoft.com/office/2006/metadata/properties" xmlns:ns2="06cfb516-f24f-42b2-ad6f-e3b3d55de626" targetNamespace="http://schemas.microsoft.com/office/2006/metadata/properties" ma:root="true" ma:fieldsID="8ed30bd799d83efa8c566bafe04ff888" ns2:_="">
    <xsd:import namespace="06cfb516-f24f-42b2-ad6f-e3b3d55de6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cfb516-f24f-42b2-ad6f-e3b3d55de6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5399-885A-441B-A114-CB6E80EBF6A5}">
  <ds:schemaRef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06cfb516-f24f-42b2-ad6f-e3b3d55de626"/>
    <ds:schemaRef ds:uri="http://www.w3.org/XML/1998/namespace"/>
  </ds:schemaRefs>
</ds:datastoreItem>
</file>

<file path=customXml/itemProps2.xml><?xml version="1.0" encoding="utf-8"?>
<ds:datastoreItem xmlns:ds="http://schemas.openxmlformats.org/officeDocument/2006/customXml" ds:itemID="{065165E8-FDAF-4A11-8116-53DD08F3957B}">
  <ds:schemaRefs>
    <ds:schemaRef ds:uri="06cfb516-f24f-42b2-ad6f-e3b3d55de6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2259</Words>
  <Application>Microsoft Office PowerPoint</Application>
  <PresentationFormat>Custom</PresentationFormat>
  <Paragraphs>168</Paragraphs>
  <Slides>25</Slides>
  <Notes>20</Notes>
  <HiddenSlides>2</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35" baseType="lpstr">
      <vt:lpstr>Arial</vt:lpstr>
      <vt:lpstr>Calibri</vt:lpstr>
      <vt:lpstr>Segoe UI</vt:lpstr>
      <vt:lpstr>Segoe UI Light</vt:lpstr>
      <vt:lpstr>Segoe UI Semibold</vt:lpstr>
      <vt:lpstr>Wingdings</vt:lpstr>
      <vt:lpstr>Azure PPT Template - 2018</vt:lpstr>
      <vt:lpstr>STB Product Families 2013</vt:lpstr>
      <vt:lpstr>1_Azure PPT Template - 2018</vt:lpstr>
      <vt:lpstr>think-cell Slide</vt:lpstr>
      <vt:lpstr>PowerPoint Presentation</vt:lpstr>
      <vt:lpstr>Rory – AAD &amp; B2C </vt:lpstr>
      <vt:lpstr>Rory – AAD &amp; B2C</vt:lpstr>
      <vt:lpstr>Rory – AAD &amp; B2C</vt:lpstr>
      <vt:lpstr>PowerPoint Presentation</vt:lpstr>
      <vt:lpstr>BUDDY – Azure ARC</vt:lpstr>
      <vt:lpstr>Dave – Azure Synapse </vt:lpstr>
      <vt:lpstr>Alessandro – Microsoft Power Virtual Agents</vt:lpstr>
      <vt:lpstr>Highlights</vt:lpstr>
      <vt:lpstr>Demo</vt:lpstr>
      <vt:lpstr>Aben: Top Ten Security Practices on Azure</vt:lpstr>
      <vt:lpstr>Wagner Silveira API Management Arc Enabled</vt:lpstr>
      <vt:lpstr>API management Arc Enabled</vt:lpstr>
      <vt:lpstr>API Management Arc Enabled</vt:lpstr>
      <vt:lpstr>Hands on time!</vt:lpstr>
      <vt:lpstr>Sudhir: Mapping Dataflow in ADF</vt:lpstr>
      <vt:lpstr>Jaliya: Visual Studio Online</vt:lpstr>
      <vt:lpstr>DSR: Azure Functions (if needed)</vt:lpstr>
      <vt:lpstr>DSR: Azure Functions (if needed)</vt:lpstr>
      <vt:lpstr>PowerPoint Presentation</vt:lpstr>
      <vt:lpstr>Some other Azure User Groups</vt:lpstr>
      <vt:lpstr>THE YEAR THAT WAS 2019</vt:lpstr>
      <vt:lpstr>Changing Of The Guard &amp; Fresh Speakers</vt:lpstr>
      <vt:lpstr>Global Azure Bootcamp 2019</vt:lpstr>
      <vt:lpstr>THE YEAR THAT WILL BE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Daniel Scott-Raynsford</cp:lastModifiedBy>
  <cp:revision>1</cp:revision>
  <dcterms:modified xsi:type="dcterms:W3CDTF">2019-11-19T19:29:08Z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0x010100ECBC5742CFE82A43B82393876DE4DCCB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